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0FA11-B08F-CC9A-36D1-FC6074EAF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DC422-75A2-224E-E81C-F8529129B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38E51-BA9B-4E93-2DF9-8FF9A8BDD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D881C-0F25-7D6B-7A55-3BF7B440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6FC8C-BE03-D923-67B1-3EE46AEA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5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3999-A306-E1CB-19AB-608B25F6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6129A-0677-D7FC-5E3C-208B386D0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8D6B9-1575-8B43-A98D-37A1F485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7F513-A240-1A81-5EA6-93DF1A03B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6C5B4-1B1B-35B0-30F2-32446FF62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09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971477-2036-CA6F-9476-C7214B1A50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F028C-8DA9-3C37-B07D-1A2C59414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007BE-197C-3CD7-BC5B-CBD47E689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9410-61AE-6E33-4868-6B375173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E81CD-2BB9-C9FD-6C6E-E035D1D3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8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CC643-5508-F09F-81EB-6631FEDC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11D38-854E-316C-B005-3F1A39843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81AB7-EF61-BE33-D153-F59E16B5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9D57-9A29-87B9-07BA-3BE4B362A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B7DC2-EA3F-41DE-913A-0E17D0266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0AF6E-F2A2-049D-7E90-46865D685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BD62B-AABC-57A0-82A9-48354095C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06AF3-ACB6-6A5E-79B4-28D78FB5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AAFC-53AA-9F76-CFF9-FC0CC4BD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E8EBF-272F-4734-FDDC-70B065B17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00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E919-6401-1095-EB7B-44DC0427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80604-F5EC-D236-4BDB-E20E418543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80C87-86E8-3E7E-AC48-3BBB0974C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C0BC5-DB14-DADF-7346-7F787A48E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DCF42-A34E-0360-6199-C77C7E5BF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CDBB4-A21C-139B-D718-71150DA64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5B56-5A99-CBDD-0069-26499605A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500E4-E38E-1A96-F798-79BFEAC3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B4475-F586-B098-4AD9-C5A79D9F7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D2AFD-2515-FF2A-2338-27AA3E3F6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EFD00-0046-DEBE-5E3D-345B34F6A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2003C9-CCA9-5414-278D-D1089CBA6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2C2E3C-B6A8-3FA8-3C10-9A260506E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898924-6998-13BB-19C2-FDF35A18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8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62BE-79F5-DAD5-091F-DA7A87530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448AB-4CFF-E9D7-C391-CA311442A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0B4032-C721-311C-9E12-8BE75379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3B9D4-3474-F078-59F4-408ED95F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5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436595-F298-5EE2-A9EA-9CD7CA5A9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858058-C508-D38A-AB8A-3C9583B8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E22C3-88E9-2830-BCCF-BB63A1F2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89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0B4C-0836-53BE-B8D2-BD3BDF88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0E450-7F4E-34FA-6462-745B4E1BB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D4D34-9A7D-94F3-60DC-A05F5FB8B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CAF8A-F7EE-A90B-F2A2-7507DD71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DA4E3-A9C9-3263-D4C6-53F73C14B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3E2C-77EE-B973-BC99-02F4B36A0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2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0AE3-B8C9-61A6-83C1-965DBA62F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F6683-7E81-5C92-E8A9-FB11503E2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F9C77-31A6-F5E3-16AD-8687DB456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E5A8A-0193-FB3B-BC29-C9CF544B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ADB5-1C6B-D585-F5B5-874D23699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3D926-1FBB-3936-3970-F046E06C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47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2F83C5-97DA-83C7-7F79-042FF04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30073-9969-9419-2113-7611E50A3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B671E-E059-689A-6B4A-B9D4AA48A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825D0-8DB4-1945-BD7B-3F1DE0E24935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CC8F6-137C-08AD-C5F5-9D42DC809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EB6FE-70B9-CD96-BB1B-4462625DC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D9951-F58E-9F43-B815-33AA1C61B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28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4829F-C74D-AD52-64E4-49B20A3168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WEB-APP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1193D-D6EF-455A-94E0-40C4DF7B68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77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0DB8-E525-6FFD-F76E-8D1C1D927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69" y="181669"/>
            <a:ext cx="11856921" cy="6527968"/>
          </a:xfrm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en-US" dirty="0"/>
              <a:t>PROBLEM STATEMENT</a:t>
            </a:r>
            <a:br>
              <a:rPr lang="en-US" dirty="0"/>
            </a:br>
            <a:r>
              <a:rPr lang="en-US" sz="2000" dirty="0"/>
              <a:t>What issues are we trying to solve?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6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55E58-B0AC-69FB-9C61-414BD828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34" y="68400"/>
            <a:ext cx="12042123" cy="1033726"/>
          </a:xfrm>
        </p:spPr>
        <p:txBody>
          <a:bodyPr/>
          <a:lstStyle/>
          <a:p>
            <a:r>
              <a:rPr lang="en-US" dirty="0"/>
              <a:t>Problem statement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7AB75-61A3-8937-4302-5F4004380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67" y="1338294"/>
            <a:ext cx="11905367" cy="53228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I. Network visualization software development requires </a:t>
            </a:r>
            <a:r>
              <a:rPr lang="en-US" b="1" dirty="0"/>
              <a:t>completely different skill sets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Network algorithm development (using say, Python + </a:t>
            </a:r>
            <a:r>
              <a:rPr lang="en-US" dirty="0" err="1"/>
              <a:t>NetworkX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Network optimization (mathematics)</a:t>
            </a:r>
          </a:p>
          <a:p>
            <a:pPr lvl="1"/>
            <a:r>
              <a:rPr lang="en-US" dirty="0"/>
              <a:t>Visualizing networks (using JavaScript charting libraries)</a:t>
            </a:r>
          </a:p>
          <a:p>
            <a:pPr lvl="1"/>
            <a:r>
              <a:rPr lang="en-US" dirty="0"/>
              <a:t>Application development (HTML, CSS, JavaScript, </a:t>
            </a:r>
            <a:r>
              <a:rPr lang="en-US" dirty="0" err="1"/>
              <a:t>JQuery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=&gt; </a:t>
            </a:r>
            <a:r>
              <a:rPr lang="en-US" i="1" dirty="0"/>
              <a:t>1. Biologists</a:t>
            </a:r>
            <a:r>
              <a:rPr lang="en-US" dirty="0"/>
              <a:t>, </a:t>
            </a:r>
            <a:r>
              <a:rPr lang="en-US" i="1" dirty="0"/>
              <a:t>2. mathematicians,</a:t>
            </a:r>
            <a:r>
              <a:rPr lang="en-US" dirty="0"/>
              <a:t> </a:t>
            </a:r>
            <a:r>
              <a:rPr lang="en-US" i="1" dirty="0"/>
              <a:t>3. electronics and communication engineers</a:t>
            </a:r>
            <a:r>
              <a:rPr lang="en-US" dirty="0"/>
              <a:t>, </a:t>
            </a:r>
            <a:r>
              <a:rPr lang="en-US" i="1" dirty="0"/>
              <a:t>4. company management/ human resource managers </a:t>
            </a:r>
            <a:r>
              <a:rPr lang="en-US" dirty="0"/>
              <a:t>et cetera all work with network-based applications. However, they don’t necessarily have all of the aforementioned skillsets to build a full-on network visualization application.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08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2B27-BFAD-8C66-BD18-CE76B796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7" y="62344"/>
            <a:ext cx="12078457" cy="1003447"/>
          </a:xfrm>
        </p:spPr>
        <p:txBody>
          <a:bodyPr/>
          <a:lstStyle/>
          <a:p>
            <a:r>
              <a:rPr lang="en-US" dirty="0"/>
              <a:t>Problem statement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7902B-C56D-8363-C03D-002D21EF6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47" y="1186904"/>
            <a:ext cx="11929588" cy="55106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II. Each one of the JavaScript-based charting libraries (D3.js, </a:t>
            </a:r>
            <a:r>
              <a:rPr lang="en-US" dirty="0" err="1"/>
              <a:t>HighCharts.js</a:t>
            </a:r>
            <a:r>
              <a:rPr lang="en-US" dirty="0"/>
              <a:t>, </a:t>
            </a:r>
            <a:r>
              <a:rPr lang="en-US" dirty="0" err="1"/>
              <a:t>Chart.js</a:t>
            </a:r>
            <a:r>
              <a:rPr lang="en-US" dirty="0"/>
              <a:t>, Recharts, </a:t>
            </a:r>
            <a:r>
              <a:rPr lang="en-US" dirty="0" err="1"/>
              <a:t>EChartsJS</a:t>
            </a:r>
            <a:r>
              <a:rPr lang="en-US" dirty="0"/>
              <a:t>, there are scores more) </a:t>
            </a:r>
            <a:r>
              <a:rPr lang="en-US" b="1" dirty="0"/>
              <a:t>all use different data protocols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Many of them use </a:t>
            </a:r>
            <a:r>
              <a:rPr lang="en-US" dirty="0" err="1"/>
              <a:t>jsons</a:t>
            </a:r>
            <a:r>
              <a:rPr lang="en-US" dirty="0"/>
              <a:t>, but the </a:t>
            </a:r>
            <a:r>
              <a:rPr lang="en-US" dirty="0" err="1"/>
              <a:t>json</a:t>
            </a:r>
            <a:r>
              <a:rPr lang="en-US" dirty="0"/>
              <a:t> formats are very different.</a:t>
            </a:r>
          </a:p>
          <a:p>
            <a:pPr lvl="1"/>
            <a:r>
              <a:rPr lang="en-US" dirty="0"/>
              <a:t>Even in the same charting library, two different chart types require two different protocols of data input:</a:t>
            </a:r>
          </a:p>
          <a:p>
            <a:pPr lvl="2"/>
            <a:r>
              <a:rPr lang="en-US" dirty="0"/>
              <a:t>For example, </a:t>
            </a:r>
            <a:r>
              <a:rPr lang="en-US" b="1" dirty="0" err="1"/>
              <a:t>HighCharts.js</a:t>
            </a:r>
            <a:r>
              <a:rPr lang="en-US" dirty="0"/>
              <a:t>:</a:t>
            </a:r>
          </a:p>
          <a:p>
            <a:pPr lvl="3"/>
            <a:r>
              <a:rPr lang="en-US" dirty="0" err="1"/>
              <a:t>NetworkGraph</a:t>
            </a:r>
            <a:r>
              <a:rPr lang="en-US" dirty="0"/>
              <a:t>:</a:t>
            </a:r>
          </a:p>
          <a:p>
            <a:pPr marL="1371600" lvl="3" indent="0">
              <a:buNone/>
            </a:pP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. Node data:</a:t>
            </a:r>
          </a:p>
          <a:p>
            <a:pPr marL="1371600" lvl="3" indent="0">
              <a:buNone/>
            </a:pPr>
            <a:r>
              <a:rPr lang="en-US" dirty="0"/>
              <a:t>	ii. Edge data:</a:t>
            </a:r>
          </a:p>
          <a:p>
            <a:pPr lvl="3"/>
            <a:r>
              <a:rPr lang="en-US" dirty="0"/>
              <a:t>Series graph (</a:t>
            </a:r>
            <a:r>
              <a:rPr lang="en-US" dirty="0" err="1"/>
              <a:t>barchart</a:t>
            </a:r>
            <a:r>
              <a:rPr lang="en-US" dirty="0"/>
              <a:t> basically):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14FB9-5169-14E6-A26E-B222C9818778}"/>
              </a:ext>
            </a:extLst>
          </p:cNvPr>
          <p:cNvSpPr txBox="1"/>
          <p:nvPr/>
        </p:nvSpPr>
        <p:spPr>
          <a:xfrm>
            <a:off x="10736629" y="3257929"/>
            <a:ext cx="1295906" cy="280076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[ </a:t>
            </a:r>
          </a:p>
          <a:p>
            <a:r>
              <a:rPr lang="en-US" sz="800" dirty="0"/>
              <a:t>     </a:t>
            </a:r>
            <a:r>
              <a:rPr lang="en-US" sz="800" dirty="0">
                <a:solidFill>
                  <a:srgbClr val="FF0000"/>
                </a:solidFill>
              </a:rPr>
              <a:t>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"color": "#2caffe",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"id": "A1",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"marker":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      "radius": 28.68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}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} </a:t>
            </a:r>
            <a:r>
              <a:rPr lang="en-US" sz="800" dirty="0"/>
              <a:t>, </a:t>
            </a:r>
          </a:p>
          <a:p>
            <a:r>
              <a:rPr lang="en-US" sz="800" dirty="0"/>
              <a:t>.</a:t>
            </a:r>
          </a:p>
          <a:p>
            <a:r>
              <a:rPr lang="en-US" sz="800" dirty="0"/>
              <a:t>.</a:t>
            </a:r>
          </a:p>
          <a:p>
            <a:r>
              <a:rPr lang="en-US" sz="800" dirty="0"/>
              <a:t>.</a:t>
            </a:r>
          </a:p>
          <a:p>
            <a:endParaRPr lang="en-US" sz="800" dirty="0"/>
          </a:p>
          <a:p>
            <a:r>
              <a:rPr lang="en-US" sz="800" dirty="0">
                <a:solidFill>
                  <a:srgbClr val="FF0000"/>
                </a:solidFill>
              </a:rPr>
              <a:t>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"color": "#f3accf",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"id": "B2",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"marker":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{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      "radius": 2.63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     } </a:t>
            </a:r>
          </a:p>
          <a:p>
            <a:r>
              <a:rPr lang="en-US" sz="800" dirty="0">
                <a:solidFill>
                  <a:srgbClr val="FF0000"/>
                </a:solidFill>
              </a:rPr>
              <a:t>     }</a:t>
            </a:r>
          </a:p>
          <a:p>
            <a:r>
              <a:rPr lang="en-US" sz="800" dirty="0"/>
              <a:t>]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B929E0-7C14-582C-DCB3-BDED91BC3308}"/>
              </a:ext>
            </a:extLst>
          </p:cNvPr>
          <p:cNvCxnSpPr>
            <a:cxnSpLocks/>
          </p:cNvCxnSpPr>
          <p:nvPr/>
        </p:nvCxnSpPr>
        <p:spPr>
          <a:xfrm flipV="1">
            <a:off x="3203428" y="4075438"/>
            <a:ext cx="7533201" cy="266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02821DC-717B-515E-F3C7-512AD63986AA}"/>
              </a:ext>
            </a:extLst>
          </p:cNvPr>
          <p:cNvSpPr txBox="1"/>
          <p:nvPr/>
        </p:nvSpPr>
        <p:spPr>
          <a:xfrm>
            <a:off x="9021121" y="3257929"/>
            <a:ext cx="1539898" cy="341632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" dirty="0"/>
              <a:t>[ </a:t>
            </a:r>
          </a:p>
          <a:p>
            <a:r>
              <a:rPr lang="en-US" sz="600" dirty="0"/>
              <a:t>     </a:t>
            </a:r>
            <a:r>
              <a:rPr lang="en-US" sz="600" dirty="0">
                <a:solidFill>
                  <a:srgbClr val="FF0000"/>
                </a:solidFill>
              </a:rPr>
              <a:t>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"TFAM",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"#2caffe",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    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”Abcd1234”,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“Xyze4321”,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“Mnop1234”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152,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27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 </a:t>
            </a:r>
          </a:p>
          <a:p>
            <a:endParaRPr lang="en-US" sz="600" dirty="0">
              <a:solidFill>
                <a:srgbClr val="FF0000"/>
              </a:solidFill>
            </a:endParaRPr>
          </a:p>
          <a:p>
            <a:r>
              <a:rPr lang="en-US" sz="600" dirty="0">
                <a:solidFill>
                  <a:srgbClr val="FF0000"/>
                </a:solidFill>
              </a:rPr>
              <a:t>       ] </a:t>
            </a:r>
            <a:r>
              <a:rPr lang="en-US" sz="600" dirty="0"/>
              <a:t>, 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endParaRPr lang="en-US" sz="600" dirty="0"/>
          </a:p>
          <a:p>
            <a:r>
              <a:rPr lang="en-US" sz="600" dirty="0">
                <a:solidFill>
                  <a:srgbClr val="FF0000"/>
                </a:solidFill>
              </a:rPr>
              <a:t> 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"TFAM",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"#2caffe",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    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”Abcd1234”,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“Xyze4321”,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“Mnop1234”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[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152,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      27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] </a:t>
            </a:r>
          </a:p>
          <a:p>
            <a:endParaRPr lang="en-US" sz="600" dirty="0">
              <a:solidFill>
                <a:srgbClr val="FF0000"/>
              </a:solidFill>
            </a:endParaRPr>
          </a:p>
          <a:p>
            <a:r>
              <a:rPr lang="en-US" sz="600" dirty="0">
                <a:solidFill>
                  <a:srgbClr val="FF0000"/>
                </a:solidFill>
              </a:rPr>
              <a:t>      ]</a:t>
            </a:r>
          </a:p>
          <a:p>
            <a:r>
              <a:rPr lang="en-US" sz="600" dirty="0"/>
              <a:t>]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C49811-F0C5-AA40-0074-9369064888FC}"/>
              </a:ext>
            </a:extLst>
          </p:cNvPr>
          <p:cNvCxnSpPr>
            <a:cxnSpLocks/>
          </p:cNvCxnSpPr>
          <p:nvPr/>
        </p:nvCxnSpPr>
        <p:spPr>
          <a:xfrm>
            <a:off x="3203428" y="4658312"/>
            <a:ext cx="5817693" cy="59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DD1F8A-DEFC-47F1-F2E8-4447D0538F79}"/>
              </a:ext>
            </a:extLst>
          </p:cNvPr>
          <p:cNvSpPr txBox="1"/>
          <p:nvPr/>
        </p:nvSpPr>
        <p:spPr>
          <a:xfrm>
            <a:off x="7186642" y="3921549"/>
            <a:ext cx="115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1"/>
                </a:solidFill>
              </a:rPr>
              <a:t>json</a:t>
            </a:r>
            <a:r>
              <a:rPr lang="en-US" sz="1400" dirty="0">
                <a:solidFill>
                  <a:schemeClr val="accent1"/>
                </a:solidFill>
              </a:rPr>
              <a:t> format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AAE0EC-9730-8605-ED28-132749717816}"/>
              </a:ext>
            </a:extLst>
          </p:cNvPr>
          <p:cNvSpPr txBox="1"/>
          <p:nvPr/>
        </p:nvSpPr>
        <p:spPr>
          <a:xfrm>
            <a:off x="7186641" y="4455883"/>
            <a:ext cx="1601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nested list format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BF3C5A-1BD6-261E-E2B3-4430EA8F1233}"/>
              </a:ext>
            </a:extLst>
          </p:cNvPr>
          <p:cNvSpPr txBox="1"/>
          <p:nvPr/>
        </p:nvSpPr>
        <p:spPr>
          <a:xfrm>
            <a:off x="7305613" y="5366198"/>
            <a:ext cx="1539898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" dirty="0"/>
              <a:t>[ </a:t>
            </a:r>
          </a:p>
          <a:p>
            <a:r>
              <a:rPr lang="en-US" sz="600" dirty="0"/>
              <a:t>     </a:t>
            </a:r>
            <a:r>
              <a:rPr lang="en-US" sz="600" dirty="0">
                <a:solidFill>
                  <a:srgbClr val="FF0000"/>
                </a:solidFill>
              </a:rPr>
              <a:t>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"ACAD9",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0.52,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] </a:t>
            </a:r>
            <a:r>
              <a:rPr lang="en-US" sz="600" dirty="0"/>
              <a:t>, 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r>
              <a:rPr lang="en-US" sz="600" dirty="0"/>
              <a:t>.</a:t>
            </a:r>
          </a:p>
          <a:p>
            <a:endParaRPr lang="en-US" sz="600" dirty="0"/>
          </a:p>
          <a:p>
            <a:r>
              <a:rPr lang="en-US" sz="600" dirty="0">
                <a:solidFill>
                  <a:srgbClr val="FF0000"/>
                </a:solidFill>
              </a:rPr>
              <a:t> [ 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“TFAM”,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    0.763</a:t>
            </a:r>
          </a:p>
          <a:p>
            <a:r>
              <a:rPr lang="en-US" sz="600" dirty="0">
                <a:solidFill>
                  <a:srgbClr val="FF0000"/>
                </a:solidFill>
              </a:rPr>
              <a:t>      ]</a:t>
            </a:r>
          </a:p>
          <a:p>
            <a:r>
              <a:rPr lang="en-US" sz="600" dirty="0"/>
              <a:t>]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2E29A8-DEA8-696C-655D-8DE58E99FDB9}"/>
              </a:ext>
            </a:extLst>
          </p:cNvPr>
          <p:cNvCxnSpPr/>
          <p:nvPr/>
        </p:nvCxnSpPr>
        <p:spPr>
          <a:xfrm>
            <a:off x="4814225" y="4966089"/>
            <a:ext cx="2491388" cy="708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506DB6-96DC-18BA-A847-DC5234A18F2D}"/>
              </a:ext>
            </a:extLst>
          </p:cNvPr>
          <p:cNvSpPr txBox="1"/>
          <p:nvPr/>
        </p:nvSpPr>
        <p:spPr>
          <a:xfrm rot="1026022">
            <a:off x="5479959" y="5097437"/>
            <a:ext cx="1601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nested list format 2</a:t>
            </a:r>
          </a:p>
        </p:txBody>
      </p:sp>
    </p:spTree>
    <p:extLst>
      <p:ext uri="{BB962C8B-B14F-4D97-AF65-F5344CB8AC3E}">
        <p14:creationId xmlns:p14="http://schemas.microsoft.com/office/powerpoint/2010/main" val="197408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511E-B442-CCFA-68D1-B52880775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79" y="62345"/>
            <a:ext cx="12036068" cy="948946"/>
          </a:xfrm>
        </p:spPr>
        <p:txBody>
          <a:bodyPr/>
          <a:lstStyle/>
          <a:p>
            <a:r>
              <a:rPr lang="en-US" dirty="0"/>
              <a:t>Problem statement (III)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953A-72CF-8D10-349E-4AE49491D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79" y="1114237"/>
            <a:ext cx="11959868" cy="58739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III. So many different data formats!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3EADA9-F325-EC50-2638-7A7A0958D0CA}"/>
              </a:ext>
            </a:extLst>
          </p:cNvPr>
          <p:cNvSpPr txBox="1"/>
          <p:nvPr/>
        </p:nvSpPr>
        <p:spPr>
          <a:xfrm>
            <a:off x="308838" y="1919634"/>
            <a:ext cx="5831570" cy="2369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NetworkX</a:t>
            </a:r>
            <a:r>
              <a:rPr lang="en-US" sz="2400" b="1" dirty="0"/>
              <a:t> </a:t>
            </a:r>
            <a:r>
              <a:rPr lang="en-US" sz="2400" dirty="0"/>
              <a:t>(.</a:t>
            </a:r>
            <a:r>
              <a:rPr lang="en-US" sz="2400" dirty="0" err="1"/>
              <a:t>graphml</a:t>
            </a:r>
            <a:r>
              <a:rPr lang="en-US" sz="2400" dirty="0"/>
              <a:t>)</a:t>
            </a:r>
            <a:r>
              <a:rPr lang="en-US" sz="2400" b="1" dirty="0"/>
              <a:t>:</a:t>
            </a:r>
          </a:p>
          <a:p>
            <a:r>
              <a:rPr lang="en-US" i="1" dirty="0"/>
              <a:t>Pros</a:t>
            </a:r>
            <a:r>
              <a:rPr lang="en-US" dirty="0"/>
              <a:t>:</a:t>
            </a:r>
          </a:p>
          <a:p>
            <a:r>
              <a:rPr lang="en-US" dirty="0"/>
              <a:t>- </a:t>
            </a:r>
            <a:r>
              <a:rPr lang="en-US" sz="1400" dirty="0"/>
              <a:t>Easy to run network algorithms on</a:t>
            </a:r>
          </a:p>
          <a:p>
            <a:r>
              <a:rPr lang="en-US" sz="1400" dirty="0"/>
              <a:t>- Many in-built functions. </a:t>
            </a:r>
            <a:r>
              <a:rPr lang="en-US" sz="1400" dirty="0" err="1"/>
              <a:t>Eg</a:t>
            </a:r>
            <a:r>
              <a:rPr lang="en-US" sz="1400" dirty="0"/>
              <a:t>: running </a:t>
            </a:r>
            <a:r>
              <a:rPr lang="en-US" sz="1400" dirty="0" err="1"/>
              <a:t>pcst_fast</a:t>
            </a:r>
            <a:r>
              <a:rPr lang="en-US" sz="1400" dirty="0"/>
              <a:t>() is super easy!</a:t>
            </a:r>
          </a:p>
          <a:p>
            <a:r>
              <a:rPr lang="en-US" i="1" dirty="0"/>
              <a:t>Cons</a:t>
            </a:r>
            <a:r>
              <a:rPr lang="en-US" dirty="0"/>
              <a:t>:</a:t>
            </a:r>
          </a:p>
          <a:p>
            <a:r>
              <a:rPr lang="en-US" sz="1400" dirty="0"/>
              <a:t>- Terrible visualization</a:t>
            </a:r>
          </a:p>
          <a:p>
            <a:r>
              <a:rPr lang="en-US" sz="1400" dirty="0"/>
              <a:t>- JavaScript is typically way faster than Python!</a:t>
            </a:r>
          </a:p>
          <a:p>
            <a:r>
              <a:rPr lang="en-US" sz="1400" dirty="0"/>
              <a:t>- Network outputs are not spaced well. Almost unusable for visualizing networks with more than 10-15 nodes!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39E5AC-51CE-6DDB-4EC7-06B86A730D50}"/>
              </a:ext>
            </a:extLst>
          </p:cNvPr>
          <p:cNvSpPr txBox="1"/>
          <p:nvPr/>
        </p:nvSpPr>
        <p:spPr>
          <a:xfrm>
            <a:off x="308838" y="4317062"/>
            <a:ext cx="5831570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HTML table </a:t>
            </a:r>
            <a:r>
              <a:rPr lang="en-US" sz="2400" dirty="0"/>
              <a:t>(</a:t>
            </a:r>
            <a:r>
              <a:rPr lang="en-US" sz="2400" dirty="0" err="1"/>
              <a:t>edge_list</a:t>
            </a:r>
            <a:r>
              <a:rPr lang="en-US" sz="2400" dirty="0"/>
              <a:t> </a:t>
            </a:r>
            <a:r>
              <a:rPr lang="en-US" sz="2400" dirty="0" err="1"/>
              <a:t>json</a:t>
            </a:r>
            <a:r>
              <a:rPr lang="en-US" sz="2400" dirty="0"/>
              <a:t>):</a:t>
            </a:r>
          </a:p>
          <a:p>
            <a:r>
              <a:rPr lang="en-US" dirty="0"/>
              <a:t>- </a:t>
            </a:r>
            <a:r>
              <a:rPr lang="en-US" sz="1400" dirty="0"/>
              <a:t>Easy to list large quantities 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283E39-89C6-3EBD-8BB5-0263AA9141D6}"/>
              </a:ext>
            </a:extLst>
          </p:cNvPr>
          <p:cNvSpPr txBox="1"/>
          <p:nvPr/>
        </p:nvSpPr>
        <p:spPr>
          <a:xfrm>
            <a:off x="308838" y="5083274"/>
            <a:ext cx="5831570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Other data formats</a:t>
            </a:r>
            <a:r>
              <a:rPr lang="en-US" sz="2400" dirty="0"/>
              <a:t>:</a:t>
            </a:r>
          </a:p>
          <a:p>
            <a:r>
              <a:rPr lang="en-US" dirty="0"/>
              <a:t>- </a:t>
            </a:r>
            <a:r>
              <a:rPr lang="en-US" sz="1400" dirty="0"/>
              <a:t>XML, XHTML (both compatible with HTML, JavaScript, jQuery)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75C3B-6FFA-B679-DB4C-7ABC2F606772}"/>
              </a:ext>
            </a:extLst>
          </p:cNvPr>
          <p:cNvSpPr txBox="1"/>
          <p:nvPr/>
        </p:nvSpPr>
        <p:spPr>
          <a:xfrm>
            <a:off x="6214084" y="3577801"/>
            <a:ext cx="583157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R-readable </a:t>
            </a:r>
            <a:r>
              <a:rPr lang="en-US" sz="2400" b="1" dirty="0" err="1"/>
              <a:t>json</a:t>
            </a:r>
            <a:r>
              <a:rPr lang="en-US" sz="2400" b="1" dirty="0"/>
              <a:t> object </a:t>
            </a:r>
            <a:r>
              <a:rPr lang="en-US" sz="2400" dirty="0"/>
              <a:t>(using “</a:t>
            </a:r>
            <a:r>
              <a:rPr lang="en-US" sz="2400" dirty="0" err="1"/>
              <a:t>rjson</a:t>
            </a:r>
            <a:r>
              <a:rPr lang="en-US" sz="2400" dirty="0"/>
              <a:t>” package)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82B4A4-F95A-9603-7FB8-E6D2FCAFBF7C}"/>
              </a:ext>
            </a:extLst>
          </p:cNvPr>
          <p:cNvSpPr txBox="1"/>
          <p:nvPr/>
        </p:nvSpPr>
        <p:spPr>
          <a:xfrm>
            <a:off x="6214084" y="4455561"/>
            <a:ext cx="583157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Pandas </a:t>
            </a:r>
            <a:r>
              <a:rPr lang="en-US" sz="2400" b="1" dirty="0" err="1"/>
              <a:t>dataframe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68D79-0517-3B31-FB03-C81C7BA12C6B}"/>
              </a:ext>
            </a:extLst>
          </p:cNvPr>
          <p:cNvSpPr txBox="1"/>
          <p:nvPr/>
        </p:nvSpPr>
        <p:spPr>
          <a:xfrm>
            <a:off x="6214084" y="4963989"/>
            <a:ext cx="583157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File formats:</a:t>
            </a:r>
          </a:p>
          <a:p>
            <a:r>
              <a:rPr lang="en-US" sz="2400" dirty="0"/>
              <a:t>- .csv, .</a:t>
            </a:r>
            <a:r>
              <a:rPr lang="en-US" sz="2400" dirty="0" err="1"/>
              <a:t>xls</a:t>
            </a:r>
            <a:r>
              <a:rPr lang="en-US" sz="2400" dirty="0"/>
              <a:t>, .</a:t>
            </a:r>
            <a:r>
              <a:rPr lang="en-US" sz="2400" dirty="0" err="1"/>
              <a:t>tsv</a:t>
            </a:r>
            <a:r>
              <a:rPr lang="en-US" sz="2400" dirty="0"/>
              <a:t>, .txt et cetera</a:t>
            </a:r>
          </a:p>
        </p:txBody>
      </p:sp>
      <p:pic>
        <p:nvPicPr>
          <p:cNvPr id="11" name="Picture 10" descr="A screenshot of a chart&#10;&#10;Description automatically generated">
            <a:extLst>
              <a:ext uri="{FF2B5EF4-FFF2-40B4-BE49-F238E27FC236}">
                <a16:creationId xmlns:a16="http://schemas.microsoft.com/office/drawing/2014/main" id="{680B806A-CE68-F6BC-8235-1082C625B4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5" b="24772"/>
          <a:stretch/>
        </p:blipFill>
        <p:spPr>
          <a:xfrm>
            <a:off x="7436313" y="960174"/>
            <a:ext cx="3790824" cy="25672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214676C-6261-C40E-8EA0-C409D8A5AACE}"/>
              </a:ext>
            </a:extLst>
          </p:cNvPr>
          <p:cNvSpPr/>
          <p:nvPr/>
        </p:nvSpPr>
        <p:spPr>
          <a:xfrm>
            <a:off x="6214085" y="884122"/>
            <a:ext cx="5831569" cy="26433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E27F8-2742-8C26-2F7F-029F22DE9E54}"/>
              </a:ext>
            </a:extLst>
          </p:cNvPr>
          <p:cNvSpPr txBox="1"/>
          <p:nvPr/>
        </p:nvSpPr>
        <p:spPr>
          <a:xfrm>
            <a:off x="308838" y="5940572"/>
            <a:ext cx="11736816" cy="369332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And there is no framework to easily convert one format to the other, let alone an </a:t>
            </a:r>
            <a:r>
              <a:rPr lang="en-US" b="1" dirty="0"/>
              <a:t>interactive interface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0581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0DB8-E525-6FFD-F76E-8D1C1D927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69" y="181669"/>
            <a:ext cx="11856921" cy="6527968"/>
          </a:xfrm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en-US" dirty="0"/>
              <a:t>FUNCTIONALITIES</a:t>
            </a:r>
            <a:br>
              <a:rPr lang="en-US" dirty="0"/>
            </a:br>
            <a:r>
              <a:rPr lang="en-US" sz="2000" dirty="0"/>
              <a:t>What solutions are we proposing?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79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data analysis&#10;&#10;Description automatically generated">
            <a:extLst>
              <a:ext uri="{FF2B5EF4-FFF2-40B4-BE49-F238E27FC236}">
                <a16:creationId xmlns:a16="http://schemas.microsoft.com/office/drawing/2014/main" id="{58BBC12D-53E1-91D8-259B-1A67898C9E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004" r="574" b="1291"/>
          <a:stretch/>
        </p:blipFill>
        <p:spPr>
          <a:xfrm>
            <a:off x="0" y="-1"/>
            <a:ext cx="4832430" cy="474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66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577</Words>
  <Application>Microsoft Macintosh PowerPoint</Application>
  <PresentationFormat>Widescreen</PresentationFormat>
  <Paragraphs>113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WEB-APP</vt:lpstr>
      <vt:lpstr>PROBLEM STATEMENT What issues are we trying to solve?</vt:lpstr>
      <vt:lpstr>Problem statement (I)</vt:lpstr>
      <vt:lpstr>Problem statement (II)</vt:lpstr>
      <vt:lpstr>Problem statement (III)</vt:lpstr>
      <vt:lpstr>FUNCTIONALITIES What solutions are we proposing?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WEB-APP</dc:title>
  <dc:creator>Suryadipto Sarkar</dc:creator>
  <cp:lastModifiedBy>Suryadipto Sarkar</cp:lastModifiedBy>
  <cp:revision>7</cp:revision>
  <dcterms:created xsi:type="dcterms:W3CDTF">2023-10-30T21:41:50Z</dcterms:created>
  <dcterms:modified xsi:type="dcterms:W3CDTF">2023-11-06T03:42:38Z</dcterms:modified>
</cp:coreProperties>
</file>

<file path=docProps/thumbnail.jpeg>
</file>